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 r:id="rId2"/>
    <p:sldId id="260" r:id="rId3"/>
    <p:sldId id="257" r:id="rId4"/>
    <p:sldId id="258" r:id="rId5"/>
    <p:sldId id="259" r:id="rId6"/>
    <p:sldId id="262"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han" initials="M" lastIdx="1" clrIdx="0">
    <p:extLst>
      <p:ext uri="{19B8F6BF-5375-455C-9EA6-DF929625EA0E}">
        <p15:presenceInfo xmlns:p15="http://schemas.microsoft.com/office/powerpoint/2012/main" userId="618c05648b833b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20FB1"/>
    <a:srgbClr val="B1B8E9"/>
    <a:srgbClr val="CC0099"/>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4671"/>
  </p:normalViewPr>
  <p:slideViewPr>
    <p:cSldViewPr snapToGrid="0">
      <p:cViewPr varScale="1">
        <p:scale>
          <a:sx n="104" d="100"/>
          <a:sy n="104" d="100"/>
        </p:scale>
        <p:origin x="9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25T10:14:57.661" idx="1">
    <p:pos x="10" y="10"/>
    <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D9E6B-9B00-4599-8107-612003BBB285}" type="datetimeFigureOut">
              <a:rPr lang="en-US" smtClean="0"/>
              <a:t>4/25/21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EE210F-E44A-4132-906A-63710AE4C72E}" type="slidenum">
              <a:rPr lang="en-US" smtClean="0"/>
              <a:t>‹#›</a:t>
            </a:fld>
            <a:endParaRPr lang="en-US"/>
          </a:p>
        </p:txBody>
      </p:sp>
    </p:spTree>
    <p:extLst>
      <p:ext uri="{BB962C8B-B14F-4D97-AF65-F5344CB8AC3E}">
        <p14:creationId xmlns:p14="http://schemas.microsoft.com/office/powerpoint/2010/main" val="2708601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 2019, researchers at Stanford investigated in the attention spans of individuals in a virtual environment. The data they collected involved checking to see whether or not an individual was looking at their laptop at a given time interval. They published their collected data and we decided to calculate the average attention span for each participant on the laptop screen and away from the laptop screen (the average of consecutive number of ones or zeroes divided by 3), and the longest span of focus on the screen and away from the screen, which is the amount of time it takes to regain focus. The calculations show that both the average attention spans and maximum attention spans on the laptop screen are significantly short, compared to the spans away from the laptop. </a:t>
            </a:r>
            <a:r>
              <a:rPr lang="en-US" sz="1800">
                <a:effectLst/>
                <a:latin typeface="Calibri" panose="020F0502020204030204" pitchFamily="34" charset="0"/>
                <a:ea typeface="Calibri" panose="020F0502020204030204" pitchFamily="34" charset="0"/>
                <a:cs typeface="Times New Roman" panose="02020603050405020304" pitchFamily="18" charset="0"/>
              </a:rPr>
              <a:t>To improve upon this, we developed an app </a:t>
            </a:r>
          </a:p>
          <a:p>
            <a:endParaRPr lang="en-US"/>
          </a:p>
        </p:txBody>
      </p:sp>
      <p:sp>
        <p:nvSpPr>
          <p:cNvPr id="4" name="Slide Number Placeholder 3"/>
          <p:cNvSpPr>
            <a:spLocks noGrp="1"/>
          </p:cNvSpPr>
          <p:nvPr>
            <p:ph type="sldNum" sz="quarter" idx="5"/>
          </p:nvPr>
        </p:nvSpPr>
        <p:spPr/>
        <p:txBody>
          <a:bodyPr/>
          <a:lstStyle/>
          <a:p>
            <a:fld id="{EBEE210F-E44A-4132-906A-63710AE4C72E}" type="slidenum">
              <a:rPr lang="en-US" smtClean="0"/>
              <a:t>3</a:t>
            </a:fld>
            <a:endParaRPr lang="en-US"/>
          </a:p>
        </p:txBody>
      </p:sp>
    </p:spTree>
    <p:extLst>
      <p:ext uri="{BB962C8B-B14F-4D97-AF65-F5344CB8AC3E}">
        <p14:creationId xmlns:p14="http://schemas.microsoft.com/office/powerpoint/2010/main" val="4184002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8849148-83F7-4703-9029-0AED09DB1E65}" type="datetimeFigureOut">
              <a:rPr lang="en-US" smtClean="0"/>
              <a:t>4/25/21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506F98A3-4352-4621-8A0C-C0C3E4DC630F}" type="slidenum">
              <a:rPr lang="en-US" smtClean="0"/>
              <a:t>‹#›</a:t>
            </a:fld>
            <a:endParaRPr lang="en-US"/>
          </a:p>
        </p:txBody>
      </p:sp>
    </p:spTree>
    <p:extLst>
      <p:ext uri="{BB962C8B-B14F-4D97-AF65-F5344CB8AC3E}">
        <p14:creationId xmlns:p14="http://schemas.microsoft.com/office/powerpoint/2010/main" val="2853748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849148-83F7-4703-9029-0AED09DB1E65}" type="datetimeFigureOut">
              <a:rPr lang="en-US" smtClean="0"/>
              <a:t>4/25/21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F98A3-4352-4621-8A0C-C0C3E4DC630F}" type="slidenum">
              <a:rPr lang="en-US" smtClean="0"/>
              <a:t>‹#›</a:t>
            </a:fld>
            <a:endParaRPr lang="en-US"/>
          </a:p>
        </p:txBody>
      </p:sp>
    </p:spTree>
    <p:extLst>
      <p:ext uri="{BB962C8B-B14F-4D97-AF65-F5344CB8AC3E}">
        <p14:creationId xmlns:p14="http://schemas.microsoft.com/office/powerpoint/2010/main" val="4055619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849148-83F7-4703-9029-0AED09DB1E65}" type="datetimeFigureOut">
              <a:rPr lang="en-US" smtClean="0"/>
              <a:t>4/25/21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F98A3-4352-4621-8A0C-C0C3E4DC630F}" type="slidenum">
              <a:rPr lang="en-US" smtClean="0"/>
              <a:t>‹#›</a:t>
            </a:fld>
            <a:endParaRPr lang="en-US"/>
          </a:p>
        </p:txBody>
      </p:sp>
    </p:spTree>
    <p:extLst>
      <p:ext uri="{BB962C8B-B14F-4D97-AF65-F5344CB8AC3E}">
        <p14:creationId xmlns:p14="http://schemas.microsoft.com/office/powerpoint/2010/main" val="1811644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849148-83F7-4703-9029-0AED09DB1E65}" type="datetimeFigureOut">
              <a:rPr lang="en-US" smtClean="0"/>
              <a:t>4/25/21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F98A3-4352-4621-8A0C-C0C3E4DC630F}"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25603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849148-83F7-4703-9029-0AED09DB1E65}" type="datetimeFigureOut">
              <a:rPr lang="en-US" smtClean="0"/>
              <a:t>4/25/21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F98A3-4352-4621-8A0C-C0C3E4DC630F}" type="slidenum">
              <a:rPr lang="en-US" smtClean="0"/>
              <a:t>‹#›</a:t>
            </a:fld>
            <a:endParaRPr lang="en-US"/>
          </a:p>
        </p:txBody>
      </p:sp>
    </p:spTree>
    <p:extLst>
      <p:ext uri="{BB962C8B-B14F-4D97-AF65-F5344CB8AC3E}">
        <p14:creationId xmlns:p14="http://schemas.microsoft.com/office/powerpoint/2010/main" val="3079137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8849148-83F7-4703-9029-0AED09DB1E65}" type="datetimeFigureOut">
              <a:rPr lang="en-US" smtClean="0"/>
              <a:t>4/25/21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6F98A3-4352-4621-8A0C-C0C3E4DC630F}" type="slidenum">
              <a:rPr lang="en-US" smtClean="0"/>
              <a:t>‹#›</a:t>
            </a:fld>
            <a:endParaRPr lang="en-US"/>
          </a:p>
        </p:txBody>
      </p:sp>
    </p:spTree>
    <p:extLst>
      <p:ext uri="{BB962C8B-B14F-4D97-AF65-F5344CB8AC3E}">
        <p14:creationId xmlns:p14="http://schemas.microsoft.com/office/powerpoint/2010/main" val="2481234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8849148-83F7-4703-9029-0AED09DB1E65}" type="datetimeFigureOut">
              <a:rPr lang="en-US" smtClean="0"/>
              <a:t>4/25/21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6F98A3-4352-4621-8A0C-C0C3E4DC630F}" type="slidenum">
              <a:rPr lang="en-US" smtClean="0"/>
              <a:t>‹#›</a:t>
            </a:fld>
            <a:endParaRPr lang="en-US"/>
          </a:p>
        </p:txBody>
      </p:sp>
    </p:spTree>
    <p:extLst>
      <p:ext uri="{BB962C8B-B14F-4D97-AF65-F5344CB8AC3E}">
        <p14:creationId xmlns:p14="http://schemas.microsoft.com/office/powerpoint/2010/main" val="1678735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849148-83F7-4703-9029-0AED09DB1E65}" type="datetimeFigureOut">
              <a:rPr lang="en-US" smtClean="0"/>
              <a:t>4/25/21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6F98A3-4352-4621-8A0C-C0C3E4DC630F}" type="slidenum">
              <a:rPr lang="en-US" smtClean="0"/>
              <a:t>‹#›</a:t>
            </a:fld>
            <a:endParaRPr lang="en-US"/>
          </a:p>
        </p:txBody>
      </p:sp>
    </p:spTree>
    <p:extLst>
      <p:ext uri="{BB962C8B-B14F-4D97-AF65-F5344CB8AC3E}">
        <p14:creationId xmlns:p14="http://schemas.microsoft.com/office/powerpoint/2010/main" val="3608705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849148-83F7-4703-9029-0AED09DB1E65}" type="datetimeFigureOut">
              <a:rPr lang="en-US" smtClean="0"/>
              <a:t>4/25/21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6F98A3-4352-4621-8A0C-C0C3E4DC630F}" type="slidenum">
              <a:rPr lang="en-US" smtClean="0"/>
              <a:t>‹#›</a:t>
            </a:fld>
            <a:endParaRPr lang="en-US"/>
          </a:p>
        </p:txBody>
      </p:sp>
    </p:spTree>
    <p:extLst>
      <p:ext uri="{BB962C8B-B14F-4D97-AF65-F5344CB8AC3E}">
        <p14:creationId xmlns:p14="http://schemas.microsoft.com/office/powerpoint/2010/main" val="4221024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849148-83F7-4703-9029-0AED09DB1E65}" type="datetimeFigureOut">
              <a:rPr lang="en-US" smtClean="0"/>
              <a:t>4/25/21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6F98A3-4352-4621-8A0C-C0C3E4DC630F}" type="slidenum">
              <a:rPr lang="en-US" smtClean="0"/>
              <a:t>‹#›</a:t>
            </a:fld>
            <a:endParaRPr lang="en-US"/>
          </a:p>
        </p:txBody>
      </p:sp>
    </p:spTree>
    <p:extLst>
      <p:ext uri="{BB962C8B-B14F-4D97-AF65-F5344CB8AC3E}">
        <p14:creationId xmlns:p14="http://schemas.microsoft.com/office/powerpoint/2010/main" val="776270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849148-83F7-4703-9029-0AED09DB1E65}" type="datetimeFigureOut">
              <a:rPr lang="en-US" smtClean="0"/>
              <a:t>4/25/21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6F98A3-4352-4621-8A0C-C0C3E4DC630F}" type="slidenum">
              <a:rPr lang="en-US" smtClean="0"/>
              <a:t>‹#›</a:t>
            </a:fld>
            <a:endParaRPr lang="en-US"/>
          </a:p>
        </p:txBody>
      </p:sp>
    </p:spTree>
    <p:extLst>
      <p:ext uri="{BB962C8B-B14F-4D97-AF65-F5344CB8AC3E}">
        <p14:creationId xmlns:p14="http://schemas.microsoft.com/office/powerpoint/2010/main" val="3755721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849148-83F7-4703-9029-0AED09DB1E65}" type="datetimeFigureOut">
              <a:rPr lang="en-US" smtClean="0"/>
              <a:t>4/25/21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F98A3-4352-4621-8A0C-C0C3E4DC630F}" type="slidenum">
              <a:rPr lang="en-US" smtClean="0"/>
              <a:t>‹#›</a:t>
            </a:fld>
            <a:endParaRPr lang="en-US"/>
          </a:p>
        </p:txBody>
      </p:sp>
    </p:spTree>
    <p:extLst>
      <p:ext uri="{BB962C8B-B14F-4D97-AF65-F5344CB8AC3E}">
        <p14:creationId xmlns:p14="http://schemas.microsoft.com/office/powerpoint/2010/main" val="3618175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849148-83F7-4703-9029-0AED09DB1E65}" type="datetimeFigureOut">
              <a:rPr lang="en-US" smtClean="0"/>
              <a:t>4/25/21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6F98A3-4352-4621-8A0C-C0C3E4DC630F}" type="slidenum">
              <a:rPr lang="en-US" smtClean="0"/>
              <a:t>‹#›</a:t>
            </a:fld>
            <a:endParaRPr lang="en-US"/>
          </a:p>
        </p:txBody>
      </p:sp>
    </p:spTree>
    <p:extLst>
      <p:ext uri="{BB962C8B-B14F-4D97-AF65-F5344CB8AC3E}">
        <p14:creationId xmlns:p14="http://schemas.microsoft.com/office/powerpoint/2010/main" val="162071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849148-83F7-4703-9029-0AED09DB1E65}" type="datetimeFigureOut">
              <a:rPr lang="en-US" smtClean="0"/>
              <a:t>4/25/21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6F98A3-4352-4621-8A0C-C0C3E4DC630F}" type="slidenum">
              <a:rPr lang="en-US" smtClean="0"/>
              <a:t>‹#›</a:t>
            </a:fld>
            <a:endParaRPr lang="en-US"/>
          </a:p>
        </p:txBody>
      </p:sp>
    </p:spTree>
    <p:extLst>
      <p:ext uri="{BB962C8B-B14F-4D97-AF65-F5344CB8AC3E}">
        <p14:creationId xmlns:p14="http://schemas.microsoft.com/office/powerpoint/2010/main" val="3239992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849148-83F7-4703-9029-0AED09DB1E65}" type="datetimeFigureOut">
              <a:rPr lang="en-US" smtClean="0"/>
              <a:t>4/25/21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6F98A3-4352-4621-8A0C-C0C3E4DC630F}" type="slidenum">
              <a:rPr lang="en-US" smtClean="0"/>
              <a:t>‹#›</a:t>
            </a:fld>
            <a:endParaRPr lang="en-US"/>
          </a:p>
        </p:txBody>
      </p:sp>
    </p:spTree>
    <p:extLst>
      <p:ext uri="{BB962C8B-B14F-4D97-AF65-F5344CB8AC3E}">
        <p14:creationId xmlns:p14="http://schemas.microsoft.com/office/powerpoint/2010/main" val="1088345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849148-83F7-4703-9029-0AED09DB1E65}" type="datetimeFigureOut">
              <a:rPr lang="en-US" smtClean="0"/>
              <a:t>4/25/21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F98A3-4352-4621-8A0C-C0C3E4DC630F}" type="slidenum">
              <a:rPr lang="en-US" smtClean="0"/>
              <a:t>‹#›</a:t>
            </a:fld>
            <a:endParaRPr lang="en-US"/>
          </a:p>
        </p:txBody>
      </p:sp>
    </p:spTree>
    <p:extLst>
      <p:ext uri="{BB962C8B-B14F-4D97-AF65-F5344CB8AC3E}">
        <p14:creationId xmlns:p14="http://schemas.microsoft.com/office/powerpoint/2010/main" val="4287741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849148-83F7-4703-9029-0AED09DB1E65}" type="datetimeFigureOut">
              <a:rPr lang="en-US" smtClean="0"/>
              <a:t>4/25/21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F98A3-4352-4621-8A0C-C0C3E4DC630F}" type="slidenum">
              <a:rPr lang="en-US" smtClean="0"/>
              <a:t>‹#›</a:t>
            </a:fld>
            <a:endParaRPr lang="en-US"/>
          </a:p>
        </p:txBody>
      </p:sp>
    </p:spTree>
    <p:extLst>
      <p:ext uri="{BB962C8B-B14F-4D97-AF65-F5344CB8AC3E}">
        <p14:creationId xmlns:p14="http://schemas.microsoft.com/office/powerpoint/2010/main" val="3983604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8849148-83F7-4703-9029-0AED09DB1E65}" type="datetimeFigureOut">
              <a:rPr lang="en-US" smtClean="0"/>
              <a:t>4/25/21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06F98A3-4352-4621-8A0C-C0C3E4DC630F}" type="slidenum">
              <a:rPr lang="en-US" smtClean="0"/>
              <a:t>‹#›</a:t>
            </a:fld>
            <a:endParaRPr lang="en-US"/>
          </a:p>
        </p:txBody>
      </p:sp>
    </p:spTree>
    <p:extLst>
      <p:ext uri="{BB962C8B-B14F-4D97-AF65-F5344CB8AC3E}">
        <p14:creationId xmlns:p14="http://schemas.microsoft.com/office/powerpoint/2010/main" val="182624466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D5B79-4305-4491-9EC1-9EEE5489B562}"/>
              </a:ext>
            </a:extLst>
          </p:cNvPr>
          <p:cNvSpPr>
            <a:spLocks noGrp="1"/>
          </p:cNvSpPr>
          <p:nvPr>
            <p:ph type="ctrTitle"/>
          </p:nvPr>
        </p:nvSpPr>
        <p:spPr>
          <a:xfrm>
            <a:off x="5291668" y="1215495"/>
            <a:ext cx="5367866" cy="2751023"/>
          </a:xfrm>
        </p:spPr>
        <p:txBody>
          <a:bodyPr>
            <a:normAutofit fontScale="90000"/>
          </a:bodyPr>
          <a:lstStyle/>
          <a:p>
            <a:r>
              <a:rPr lang="en-US" sz="6000" dirty="0">
                <a:ea typeface="Microsoft Sans Serif" panose="020B0604020202020204" pitchFamily="34" charset="0"/>
                <a:cs typeface="Microsoft Sans Serif" panose="020B0604020202020204" pitchFamily="34" charset="0"/>
              </a:rPr>
              <a:t>May</a:t>
            </a:r>
            <a:r>
              <a:rPr lang="en-US" sz="6000" dirty="0"/>
              <a:t> </a:t>
            </a:r>
            <a:r>
              <a:rPr lang="en-US" sz="6000" dirty="0">
                <a:ea typeface="Microsoft Sans Serif" panose="020B0604020202020204" pitchFamily="34" charset="0"/>
                <a:cs typeface="Microsoft Sans Serif" panose="020B0604020202020204" pitchFamily="34" charset="0"/>
              </a:rPr>
              <a:t>I Have Your </a:t>
            </a:r>
            <a:r>
              <a:rPr lang="en-US" sz="6000" b="1" dirty="0">
                <a:solidFill>
                  <a:srgbClr val="320FB1"/>
                </a:solidFill>
                <a:latin typeface="Segoe Script" panose="030B0504020000000003" pitchFamily="66" charset="0"/>
              </a:rPr>
              <a:t>Attention</a:t>
            </a:r>
            <a:r>
              <a:rPr lang="en-US" sz="6000" dirty="0"/>
              <a:t>, </a:t>
            </a:r>
            <a:br>
              <a:rPr lang="en-US" sz="6000" dirty="0"/>
            </a:br>
            <a:r>
              <a:rPr lang="en-US" sz="6000" dirty="0">
                <a:ea typeface="Microsoft Sans Serif" panose="020B0604020202020204" pitchFamily="34" charset="0"/>
                <a:cs typeface="Microsoft Sans Serif" panose="020B0604020202020204" pitchFamily="34" charset="0"/>
              </a:rPr>
              <a:t>Please? </a:t>
            </a:r>
          </a:p>
        </p:txBody>
      </p:sp>
      <p:sp>
        <p:nvSpPr>
          <p:cNvPr id="3" name="Subtitle 2">
            <a:extLst>
              <a:ext uri="{FF2B5EF4-FFF2-40B4-BE49-F238E27FC236}">
                <a16:creationId xmlns:a16="http://schemas.microsoft.com/office/drawing/2014/main" id="{4916F45F-AAA8-40E6-BCC1-15E3D8480D80}"/>
              </a:ext>
            </a:extLst>
          </p:cNvPr>
          <p:cNvSpPr>
            <a:spLocks noGrp="1"/>
          </p:cNvSpPr>
          <p:nvPr>
            <p:ph type="subTitle" idx="1"/>
          </p:nvPr>
        </p:nvSpPr>
        <p:spPr>
          <a:xfrm>
            <a:off x="5291668" y="3966518"/>
            <a:ext cx="5376333" cy="1655762"/>
          </a:xfrm>
        </p:spPr>
        <p:txBody>
          <a:bodyPr>
            <a:normAutofit/>
          </a:bodyPr>
          <a:lstStyle/>
          <a:p>
            <a:r>
              <a:rPr lang="en-US" sz="1800" dirty="0"/>
              <a:t>Marist-</a:t>
            </a:r>
            <a:r>
              <a:rPr lang="en-US" sz="1800" dirty="0" err="1"/>
              <a:t>Ibm</a:t>
            </a:r>
            <a:r>
              <a:rPr lang="en-US" sz="1800" dirty="0"/>
              <a:t> </a:t>
            </a:r>
            <a:r>
              <a:rPr lang="en-US" sz="1800" dirty="0" err="1"/>
              <a:t>Datathon</a:t>
            </a:r>
            <a:r>
              <a:rPr lang="en-US" sz="1800" dirty="0"/>
              <a:t> SPRING 2021</a:t>
            </a:r>
          </a:p>
          <a:p>
            <a:r>
              <a:rPr lang="en-US" sz="1800" dirty="0"/>
              <a:t>Josh Seligman, Meghan Urban, Michael Laffan </a:t>
            </a:r>
          </a:p>
        </p:txBody>
      </p:sp>
      <p:pic>
        <p:nvPicPr>
          <p:cNvPr id="5" name="Picture 4" descr="A picture containing text&#10;&#10;Description automatically generated">
            <a:extLst>
              <a:ext uri="{FF2B5EF4-FFF2-40B4-BE49-F238E27FC236}">
                <a16:creationId xmlns:a16="http://schemas.microsoft.com/office/drawing/2014/main" id="{BE5B1391-A963-3D4A-921D-C073CE715DF8}"/>
              </a:ext>
            </a:extLst>
          </p:cNvPr>
          <p:cNvPicPr>
            <a:picLocks noChangeAspect="1"/>
          </p:cNvPicPr>
          <p:nvPr/>
        </p:nvPicPr>
        <p:blipFill rotWithShape="1">
          <a:blip r:embed="rId3">
            <a:extLst>
              <a:ext uri="{28A0092B-C50C-407E-A947-70E740481C1C}">
                <a14:useLocalDpi xmlns:a14="http://schemas.microsoft.com/office/drawing/2010/main" val="0"/>
              </a:ext>
            </a:extLst>
          </a:blip>
          <a:srcRect l="20029" r="8706" b="-1"/>
          <a:stretch/>
        </p:blipFill>
        <p:spPr>
          <a:xfrm>
            <a:off x="1319503" y="1527175"/>
            <a:ext cx="3525628"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812691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515BF0-8A4B-4F0B-84AE-9DB5C6F01634}"/>
              </a:ext>
            </a:extLst>
          </p:cNvPr>
          <p:cNvSpPr>
            <a:spLocks noGrp="1"/>
          </p:cNvSpPr>
          <p:nvPr>
            <p:ph idx="1"/>
          </p:nvPr>
        </p:nvSpPr>
        <p:spPr>
          <a:xfrm>
            <a:off x="1143000" y="943201"/>
            <a:ext cx="9905999" cy="6038169"/>
          </a:xfrm>
        </p:spPr>
        <p:txBody>
          <a:bodyPr>
            <a:noAutofit/>
          </a:bodyPr>
          <a:lstStyle/>
          <a:p>
            <a:pPr marL="0" indent="0">
              <a:buNone/>
            </a:pPr>
            <a:r>
              <a:rPr lang="en-US" sz="4000" b="0" i="0" dirty="0">
                <a:effectLst/>
              </a:rPr>
              <a:t>“Whether it is in a sales situation, love at first sight, a husband and wife having an important conversation, a parent disciplining a child, or a teacher instructing her students, eye contact is a powerful body language for enriching engagement, focus, and communication.” </a:t>
            </a:r>
          </a:p>
          <a:p>
            <a:pPr marL="0" indent="0">
              <a:buNone/>
            </a:pPr>
            <a:r>
              <a:rPr lang="en-US" sz="4000" dirty="0"/>
              <a:t>						- Susan C Young</a:t>
            </a:r>
          </a:p>
        </p:txBody>
      </p:sp>
    </p:spTree>
    <p:extLst>
      <p:ext uri="{BB962C8B-B14F-4D97-AF65-F5344CB8AC3E}">
        <p14:creationId xmlns:p14="http://schemas.microsoft.com/office/powerpoint/2010/main" val="828411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6754-C26A-420C-9F9A-0E79BB731207}"/>
              </a:ext>
            </a:extLst>
          </p:cNvPr>
          <p:cNvSpPr>
            <a:spLocks noGrp="1"/>
          </p:cNvSpPr>
          <p:nvPr>
            <p:ph type="title"/>
          </p:nvPr>
        </p:nvSpPr>
        <p:spPr>
          <a:xfrm>
            <a:off x="1143001" y="430895"/>
            <a:ext cx="9905998" cy="1478570"/>
          </a:xfrm>
        </p:spPr>
        <p:txBody>
          <a:bodyPr>
            <a:normAutofit/>
          </a:bodyPr>
          <a:lstStyle/>
          <a:p>
            <a:pPr algn="ctr"/>
            <a:r>
              <a:rPr lang="en-US" sz="4800" dirty="0"/>
              <a:t>Number</a:t>
            </a:r>
            <a:r>
              <a:rPr lang="en-US" sz="4400" dirty="0"/>
              <a:t> of People Paying Attention at an Instance of Time </a:t>
            </a:r>
          </a:p>
        </p:txBody>
      </p:sp>
      <p:pic>
        <p:nvPicPr>
          <p:cNvPr id="4" name="Picture 3">
            <a:extLst>
              <a:ext uri="{FF2B5EF4-FFF2-40B4-BE49-F238E27FC236}">
                <a16:creationId xmlns:a16="http://schemas.microsoft.com/office/drawing/2014/main" id="{0AB02F57-8AF4-41B1-B17E-9647A222367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81075" y="1909465"/>
            <a:ext cx="6905625" cy="4127500"/>
          </a:xfrm>
          <a:prstGeom prst="rect">
            <a:avLst/>
          </a:prstGeom>
          <a:noFill/>
          <a:ln>
            <a:noFill/>
          </a:ln>
        </p:spPr>
      </p:pic>
      <p:sp>
        <p:nvSpPr>
          <p:cNvPr id="5" name="TextBox 4">
            <a:extLst>
              <a:ext uri="{FF2B5EF4-FFF2-40B4-BE49-F238E27FC236}">
                <a16:creationId xmlns:a16="http://schemas.microsoft.com/office/drawing/2014/main" id="{FA1A7D44-41BC-49C6-BD4D-CC0A1B151EDD}"/>
              </a:ext>
            </a:extLst>
          </p:cNvPr>
          <p:cNvSpPr txBox="1"/>
          <p:nvPr/>
        </p:nvSpPr>
        <p:spPr>
          <a:xfrm>
            <a:off x="8001000" y="2766278"/>
            <a:ext cx="3486150" cy="2585323"/>
          </a:xfrm>
          <a:prstGeom prst="rect">
            <a:avLst/>
          </a:prstGeom>
          <a:noFill/>
        </p:spPr>
        <p:txBody>
          <a:bodyPr wrap="square" rtlCol="0">
            <a:spAutoFit/>
          </a:bodyPr>
          <a:lstStyle/>
          <a:p>
            <a:r>
              <a:rPr lang="en-US" sz="3600" dirty="0">
                <a:ea typeface="Microsoft Sans Serif" panose="020B0604020202020204" pitchFamily="34" charset="0"/>
                <a:cs typeface="Microsoft Sans Serif" panose="020B0604020202020204" pitchFamily="34" charset="0"/>
              </a:rPr>
              <a:t>In this case, an instance of time is equal to </a:t>
            </a:r>
            <a:r>
              <a:rPr lang="en-US" sz="3600" dirty="0">
                <a:solidFill>
                  <a:srgbClr val="B1B8E9"/>
                </a:solidFill>
                <a:highlight>
                  <a:srgbClr val="CC0099"/>
                </a:highlight>
                <a:ea typeface="Microsoft Sans Serif" panose="020B0604020202020204" pitchFamily="34" charset="0"/>
                <a:cs typeface="Microsoft Sans Serif" panose="020B0604020202020204" pitchFamily="34" charset="0"/>
              </a:rPr>
              <a:t>1/3</a:t>
            </a:r>
            <a:r>
              <a:rPr lang="en-US" sz="3600" dirty="0">
                <a:ea typeface="Microsoft Sans Serif" panose="020B0604020202020204" pitchFamily="34" charset="0"/>
                <a:cs typeface="Microsoft Sans Serif" panose="020B0604020202020204" pitchFamily="34" charset="0"/>
              </a:rPr>
              <a:t> of a second.</a:t>
            </a:r>
          </a:p>
          <a:p>
            <a:endParaRPr lang="en-US" dirty="0"/>
          </a:p>
        </p:txBody>
      </p:sp>
      <p:sp>
        <p:nvSpPr>
          <p:cNvPr id="3" name="TextBox 2">
            <a:extLst>
              <a:ext uri="{FF2B5EF4-FFF2-40B4-BE49-F238E27FC236}">
                <a16:creationId xmlns:a16="http://schemas.microsoft.com/office/drawing/2014/main" id="{A25122C2-9B75-5E41-B9BA-4ECB26CEB58B}"/>
              </a:ext>
            </a:extLst>
          </p:cNvPr>
          <p:cNvSpPr txBox="1"/>
          <p:nvPr/>
        </p:nvSpPr>
        <p:spPr>
          <a:xfrm>
            <a:off x="1143001" y="6427105"/>
            <a:ext cx="6905624" cy="369332"/>
          </a:xfrm>
          <a:prstGeom prst="rect">
            <a:avLst/>
          </a:prstGeom>
          <a:noFill/>
        </p:spPr>
        <p:txBody>
          <a:bodyPr wrap="square" rtlCol="0">
            <a:spAutoFit/>
          </a:bodyPr>
          <a:lstStyle/>
          <a:p>
            <a:r>
              <a:rPr lang="en-US" dirty="0"/>
              <a:t>Data Source: http://</a:t>
            </a:r>
            <a:r>
              <a:rPr lang="en-US" dirty="0" err="1"/>
              <a:t>snap.stanford.edu</a:t>
            </a:r>
            <a:r>
              <a:rPr lang="en-US" dirty="0"/>
              <a:t>/data/comm-f2f-Resistance.html</a:t>
            </a:r>
          </a:p>
        </p:txBody>
      </p:sp>
    </p:spTree>
    <p:extLst>
      <p:ext uri="{BB962C8B-B14F-4D97-AF65-F5344CB8AC3E}">
        <p14:creationId xmlns:p14="http://schemas.microsoft.com/office/powerpoint/2010/main" val="3646926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7C6DC-2453-4AC9-AE32-244EF48D8595}"/>
              </a:ext>
            </a:extLst>
          </p:cNvPr>
          <p:cNvSpPr>
            <a:spLocks noGrp="1"/>
          </p:cNvSpPr>
          <p:nvPr>
            <p:ph type="title"/>
          </p:nvPr>
        </p:nvSpPr>
        <p:spPr>
          <a:xfrm>
            <a:off x="587374" y="392645"/>
            <a:ext cx="4346574" cy="1478570"/>
          </a:xfrm>
        </p:spPr>
        <p:txBody>
          <a:bodyPr>
            <a:noAutofit/>
          </a:bodyPr>
          <a:lstStyle/>
          <a:p>
            <a:r>
              <a:rPr lang="en-US" sz="5400" dirty="0"/>
              <a:t>Average eyes</a:t>
            </a:r>
          </a:p>
        </p:txBody>
      </p:sp>
      <p:pic>
        <p:nvPicPr>
          <p:cNvPr id="4" name="Picture 3">
            <a:extLst>
              <a:ext uri="{FF2B5EF4-FFF2-40B4-BE49-F238E27FC236}">
                <a16:creationId xmlns:a16="http://schemas.microsoft.com/office/drawing/2014/main" id="{38217D35-4546-4E7E-AEEA-FDD338DD84A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53037" y="69851"/>
            <a:ext cx="6032500" cy="3902074"/>
          </a:xfrm>
          <a:prstGeom prst="rect">
            <a:avLst/>
          </a:prstGeom>
          <a:noFill/>
          <a:ln>
            <a:noFill/>
          </a:ln>
        </p:spPr>
      </p:pic>
      <p:pic>
        <p:nvPicPr>
          <p:cNvPr id="5" name="Picture 4">
            <a:extLst>
              <a:ext uri="{FF2B5EF4-FFF2-40B4-BE49-F238E27FC236}">
                <a16:creationId xmlns:a16="http://schemas.microsoft.com/office/drawing/2014/main" id="{771A8923-AB81-4F95-A02F-F9F9DBFF6F1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53037" y="3080976"/>
            <a:ext cx="6032500" cy="3707174"/>
          </a:xfrm>
          <a:prstGeom prst="rect">
            <a:avLst/>
          </a:prstGeom>
          <a:noFill/>
          <a:ln>
            <a:noFill/>
          </a:ln>
        </p:spPr>
      </p:pic>
      <p:sp>
        <p:nvSpPr>
          <p:cNvPr id="6" name="TextBox 5">
            <a:extLst>
              <a:ext uri="{FF2B5EF4-FFF2-40B4-BE49-F238E27FC236}">
                <a16:creationId xmlns:a16="http://schemas.microsoft.com/office/drawing/2014/main" id="{29EA0C2A-945E-430D-A1D4-D511572A9234}"/>
              </a:ext>
            </a:extLst>
          </p:cNvPr>
          <p:cNvSpPr txBox="1"/>
          <p:nvPr/>
        </p:nvSpPr>
        <p:spPr>
          <a:xfrm>
            <a:off x="1555748" y="1690577"/>
            <a:ext cx="2409826" cy="1938992"/>
          </a:xfrm>
          <a:prstGeom prst="rect">
            <a:avLst/>
          </a:prstGeom>
          <a:noFill/>
        </p:spPr>
        <p:txBody>
          <a:bodyPr wrap="square" rtlCol="0">
            <a:spAutoFit/>
          </a:bodyPr>
          <a:lstStyle/>
          <a:p>
            <a:pPr algn="ctr"/>
            <a:r>
              <a:rPr lang="en-US" sz="6000" dirty="0"/>
              <a:t>ON </a:t>
            </a:r>
            <a:r>
              <a:rPr lang="en-US" sz="6000" dirty="0">
                <a:solidFill>
                  <a:srgbClr val="320FB1"/>
                </a:solidFill>
                <a:latin typeface="Segoe Script" panose="030B0504020000000003" pitchFamily="66" charset="0"/>
              </a:rPr>
              <a:t>VS. </a:t>
            </a:r>
            <a:endParaRPr lang="en-US" sz="6000" dirty="0"/>
          </a:p>
        </p:txBody>
      </p:sp>
      <p:sp>
        <p:nvSpPr>
          <p:cNvPr id="7" name="Title 1">
            <a:extLst>
              <a:ext uri="{FF2B5EF4-FFF2-40B4-BE49-F238E27FC236}">
                <a16:creationId xmlns:a16="http://schemas.microsoft.com/office/drawing/2014/main" id="{E825F1CB-79CD-436C-B293-49AEADBEE6CE}"/>
              </a:ext>
            </a:extLst>
          </p:cNvPr>
          <p:cNvSpPr txBox="1">
            <a:spLocks/>
          </p:cNvSpPr>
          <p:nvPr/>
        </p:nvSpPr>
        <p:spPr>
          <a:xfrm>
            <a:off x="1069746" y="4594065"/>
            <a:ext cx="5124225" cy="1478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5400" dirty="0"/>
              <a:t>The Screen</a:t>
            </a:r>
          </a:p>
        </p:txBody>
      </p:sp>
      <p:sp>
        <p:nvSpPr>
          <p:cNvPr id="8" name="Title 1">
            <a:extLst>
              <a:ext uri="{FF2B5EF4-FFF2-40B4-BE49-F238E27FC236}">
                <a16:creationId xmlns:a16="http://schemas.microsoft.com/office/drawing/2014/main" id="{C387DE4C-60D8-4CAD-862D-79167283E14B}"/>
              </a:ext>
            </a:extLst>
          </p:cNvPr>
          <p:cNvSpPr txBox="1">
            <a:spLocks/>
          </p:cNvSpPr>
          <p:nvPr/>
        </p:nvSpPr>
        <p:spPr>
          <a:xfrm>
            <a:off x="906463" y="3265298"/>
            <a:ext cx="4346574" cy="1478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5400" dirty="0"/>
              <a:t>Away From</a:t>
            </a:r>
          </a:p>
        </p:txBody>
      </p:sp>
      <p:sp>
        <p:nvSpPr>
          <p:cNvPr id="9" name="TextBox 8">
            <a:extLst>
              <a:ext uri="{FF2B5EF4-FFF2-40B4-BE49-F238E27FC236}">
                <a16:creationId xmlns:a16="http://schemas.microsoft.com/office/drawing/2014/main" id="{6F1FD536-FFA9-D34C-99C2-241A86D72673}"/>
              </a:ext>
            </a:extLst>
          </p:cNvPr>
          <p:cNvSpPr txBox="1"/>
          <p:nvPr/>
        </p:nvSpPr>
        <p:spPr>
          <a:xfrm>
            <a:off x="1247605" y="5864820"/>
            <a:ext cx="3827574" cy="923330"/>
          </a:xfrm>
          <a:prstGeom prst="rect">
            <a:avLst/>
          </a:prstGeom>
          <a:noFill/>
        </p:spPr>
        <p:txBody>
          <a:bodyPr wrap="square" rtlCol="0">
            <a:spAutoFit/>
          </a:bodyPr>
          <a:lstStyle/>
          <a:p>
            <a:r>
              <a:rPr lang="en-US" dirty="0"/>
              <a:t>Data Source: http://</a:t>
            </a:r>
            <a:r>
              <a:rPr lang="en-US" dirty="0" err="1"/>
              <a:t>snap.stanford.edu</a:t>
            </a:r>
            <a:r>
              <a:rPr lang="en-US" dirty="0"/>
              <a:t>/data/comm-f2f-Resistance.html</a:t>
            </a:r>
          </a:p>
        </p:txBody>
      </p:sp>
    </p:spTree>
    <p:extLst>
      <p:ext uri="{BB962C8B-B14F-4D97-AF65-F5344CB8AC3E}">
        <p14:creationId xmlns:p14="http://schemas.microsoft.com/office/powerpoint/2010/main" val="2743636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6390C-8E87-41DC-B2C6-EC1CBA1F57A4}"/>
              </a:ext>
            </a:extLst>
          </p:cNvPr>
          <p:cNvSpPr>
            <a:spLocks noGrp="1"/>
          </p:cNvSpPr>
          <p:nvPr>
            <p:ph type="title"/>
          </p:nvPr>
        </p:nvSpPr>
        <p:spPr>
          <a:xfrm>
            <a:off x="635540" y="3993149"/>
            <a:ext cx="4268735" cy="1325563"/>
          </a:xfrm>
        </p:spPr>
        <p:txBody>
          <a:bodyPr>
            <a:normAutofit/>
          </a:bodyPr>
          <a:lstStyle/>
          <a:p>
            <a:r>
              <a:rPr lang="en-US" sz="4400" dirty="0"/>
              <a:t>Time It Takes To </a:t>
            </a:r>
            <a:br>
              <a:rPr lang="en-US" sz="4400" dirty="0"/>
            </a:br>
            <a:r>
              <a:rPr lang="en-US" sz="4400" dirty="0"/>
              <a:t>Regain Focus</a:t>
            </a:r>
          </a:p>
        </p:txBody>
      </p:sp>
      <p:pic>
        <p:nvPicPr>
          <p:cNvPr id="4" name="Picture 3">
            <a:extLst>
              <a:ext uri="{FF2B5EF4-FFF2-40B4-BE49-F238E27FC236}">
                <a16:creationId xmlns:a16="http://schemas.microsoft.com/office/drawing/2014/main" id="{69881254-1D3A-48B6-92F6-4285B62A370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31006" y="47468"/>
            <a:ext cx="6083236" cy="3870434"/>
          </a:xfrm>
          <a:prstGeom prst="rect">
            <a:avLst/>
          </a:prstGeom>
          <a:noFill/>
          <a:ln>
            <a:noFill/>
          </a:ln>
        </p:spPr>
      </p:pic>
      <p:pic>
        <p:nvPicPr>
          <p:cNvPr id="5" name="Picture 4">
            <a:extLst>
              <a:ext uri="{FF2B5EF4-FFF2-40B4-BE49-F238E27FC236}">
                <a16:creationId xmlns:a16="http://schemas.microsoft.com/office/drawing/2014/main" id="{94637363-BAD5-47C7-8B05-975064B7E12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31006" y="3056707"/>
            <a:ext cx="6083236" cy="3764711"/>
          </a:xfrm>
          <a:prstGeom prst="rect">
            <a:avLst/>
          </a:prstGeom>
          <a:noFill/>
          <a:ln>
            <a:noFill/>
          </a:ln>
        </p:spPr>
      </p:pic>
      <p:sp>
        <p:nvSpPr>
          <p:cNvPr id="6" name="Title 1">
            <a:extLst>
              <a:ext uri="{FF2B5EF4-FFF2-40B4-BE49-F238E27FC236}">
                <a16:creationId xmlns:a16="http://schemas.microsoft.com/office/drawing/2014/main" id="{A62E3285-8959-4756-AC0D-37189CB7C706}"/>
              </a:ext>
            </a:extLst>
          </p:cNvPr>
          <p:cNvSpPr txBox="1">
            <a:spLocks/>
          </p:cNvSpPr>
          <p:nvPr/>
        </p:nvSpPr>
        <p:spPr>
          <a:xfrm>
            <a:off x="308810" y="885983"/>
            <a:ext cx="492219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800" dirty="0"/>
              <a:t>Focus </a:t>
            </a:r>
          </a:p>
          <a:p>
            <a:pPr algn="ctr"/>
            <a:r>
              <a:rPr lang="en-US" sz="4800" dirty="0"/>
              <a:t>Duration</a:t>
            </a:r>
          </a:p>
        </p:txBody>
      </p:sp>
      <p:sp>
        <p:nvSpPr>
          <p:cNvPr id="7" name="TextBox 6">
            <a:extLst>
              <a:ext uri="{FF2B5EF4-FFF2-40B4-BE49-F238E27FC236}">
                <a16:creationId xmlns:a16="http://schemas.microsoft.com/office/drawing/2014/main" id="{FCE7F03F-C0E5-4F63-B7FD-8EA0D37A8E94}"/>
              </a:ext>
            </a:extLst>
          </p:cNvPr>
          <p:cNvSpPr txBox="1"/>
          <p:nvPr/>
        </p:nvSpPr>
        <p:spPr>
          <a:xfrm>
            <a:off x="1904670" y="2709427"/>
            <a:ext cx="1730477" cy="1107996"/>
          </a:xfrm>
          <a:prstGeom prst="rect">
            <a:avLst/>
          </a:prstGeom>
          <a:noFill/>
        </p:spPr>
        <p:txBody>
          <a:bodyPr wrap="square" rtlCol="0">
            <a:spAutoFit/>
          </a:bodyPr>
          <a:lstStyle/>
          <a:p>
            <a:r>
              <a:rPr lang="en-US" sz="6000" dirty="0">
                <a:solidFill>
                  <a:srgbClr val="320FB1"/>
                </a:solidFill>
                <a:latin typeface="Segoe Script" panose="030B0504020000000003" pitchFamily="66" charset="0"/>
              </a:rPr>
              <a:t>VS</a:t>
            </a:r>
            <a:r>
              <a:rPr lang="en-US" sz="6600" dirty="0">
                <a:solidFill>
                  <a:srgbClr val="320FB1"/>
                </a:solidFill>
                <a:latin typeface="Segoe Script" panose="030B0504020000000003" pitchFamily="66" charset="0"/>
              </a:rPr>
              <a:t>.</a:t>
            </a:r>
          </a:p>
        </p:txBody>
      </p:sp>
      <p:sp>
        <p:nvSpPr>
          <p:cNvPr id="8" name="TextBox 7">
            <a:extLst>
              <a:ext uri="{FF2B5EF4-FFF2-40B4-BE49-F238E27FC236}">
                <a16:creationId xmlns:a16="http://schemas.microsoft.com/office/drawing/2014/main" id="{D9FD0A20-E72F-E64D-B087-758DDB5A9A56}"/>
              </a:ext>
            </a:extLst>
          </p:cNvPr>
          <p:cNvSpPr txBox="1"/>
          <p:nvPr/>
        </p:nvSpPr>
        <p:spPr>
          <a:xfrm>
            <a:off x="1306367" y="5898088"/>
            <a:ext cx="3761274" cy="923330"/>
          </a:xfrm>
          <a:prstGeom prst="rect">
            <a:avLst/>
          </a:prstGeom>
          <a:noFill/>
        </p:spPr>
        <p:txBody>
          <a:bodyPr wrap="square" rtlCol="0">
            <a:spAutoFit/>
          </a:bodyPr>
          <a:lstStyle/>
          <a:p>
            <a:r>
              <a:rPr lang="en-US" dirty="0"/>
              <a:t>Data Source: http://</a:t>
            </a:r>
            <a:r>
              <a:rPr lang="en-US" dirty="0" err="1"/>
              <a:t>snap.stanford.edu</a:t>
            </a:r>
            <a:r>
              <a:rPr lang="en-US" dirty="0"/>
              <a:t>/data/comm-f2f-Resistance.html</a:t>
            </a:r>
          </a:p>
        </p:txBody>
      </p:sp>
    </p:spTree>
    <p:extLst>
      <p:ext uri="{BB962C8B-B14F-4D97-AF65-F5344CB8AC3E}">
        <p14:creationId xmlns:p14="http://schemas.microsoft.com/office/powerpoint/2010/main" val="4176832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583AD-886F-4F4B-AB19-B9CC22BC0C24}"/>
              </a:ext>
            </a:extLst>
          </p:cNvPr>
          <p:cNvSpPr>
            <a:spLocks noGrp="1"/>
          </p:cNvSpPr>
          <p:nvPr>
            <p:ph type="title"/>
          </p:nvPr>
        </p:nvSpPr>
        <p:spPr>
          <a:xfrm>
            <a:off x="1141412" y="618518"/>
            <a:ext cx="5894387" cy="1478570"/>
          </a:xfrm>
        </p:spPr>
        <p:txBody>
          <a:bodyPr anchor="b">
            <a:normAutofit fontScale="90000"/>
          </a:bodyPr>
          <a:lstStyle/>
          <a:p>
            <a:r>
              <a:rPr lang="en-US" sz="5400" dirty="0"/>
              <a:t>The Model and Application</a:t>
            </a:r>
          </a:p>
        </p:txBody>
      </p:sp>
      <p:sp>
        <p:nvSpPr>
          <p:cNvPr id="3" name="Content Placeholder 2">
            <a:extLst>
              <a:ext uri="{FF2B5EF4-FFF2-40B4-BE49-F238E27FC236}">
                <a16:creationId xmlns:a16="http://schemas.microsoft.com/office/drawing/2014/main" id="{323845BC-E6DF-0348-AE19-F2C364311C30}"/>
              </a:ext>
            </a:extLst>
          </p:cNvPr>
          <p:cNvSpPr>
            <a:spLocks noGrp="1"/>
          </p:cNvSpPr>
          <p:nvPr>
            <p:ph idx="1"/>
          </p:nvPr>
        </p:nvSpPr>
        <p:spPr>
          <a:xfrm>
            <a:off x="1141412" y="2249487"/>
            <a:ext cx="5894388" cy="3805324"/>
          </a:xfrm>
        </p:spPr>
        <p:txBody>
          <a:bodyPr>
            <a:normAutofit fontScale="92500" lnSpcReduction="10000"/>
          </a:bodyPr>
          <a:lstStyle/>
          <a:p>
            <a:pPr>
              <a:lnSpc>
                <a:spcPct val="110000"/>
              </a:lnSpc>
            </a:pPr>
            <a:r>
              <a:rPr lang="en-US" dirty="0"/>
              <a:t>Saved and analyzed over 1,000 pictures (500 positive and 500 negative)</a:t>
            </a:r>
          </a:p>
          <a:p>
            <a:pPr>
              <a:lnSpc>
                <a:spcPct val="110000"/>
              </a:lnSpc>
            </a:pPr>
            <a:r>
              <a:rPr lang="en-US" dirty="0"/>
              <a:t>Identified the location of the eyes in the positive images</a:t>
            </a:r>
          </a:p>
          <a:p>
            <a:pPr>
              <a:lnSpc>
                <a:spcPct val="110000"/>
              </a:lnSpc>
            </a:pPr>
            <a:r>
              <a:rPr lang="en-US" dirty="0"/>
              <a:t>Used OpenCV to train a Cascade Classifier to look for eyes in pictures with 95% accuracy</a:t>
            </a:r>
          </a:p>
          <a:p>
            <a:pPr>
              <a:lnSpc>
                <a:spcPct val="110000"/>
              </a:lnSpc>
            </a:pPr>
            <a:r>
              <a:rPr lang="en-US" dirty="0"/>
              <a:t>Used the results of the model to determine the location of the user’s eyes</a:t>
            </a:r>
          </a:p>
          <a:p>
            <a:pPr>
              <a:lnSpc>
                <a:spcPct val="110000"/>
              </a:lnSpc>
            </a:pPr>
            <a:r>
              <a:rPr lang="en-US" dirty="0"/>
              <a:t>Displayed the results in a </a:t>
            </a:r>
            <a:r>
              <a:rPr lang="en-US" dirty="0" err="1"/>
              <a:t>Kivy</a:t>
            </a:r>
            <a:r>
              <a:rPr lang="en-US" dirty="0"/>
              <a:t> application</a:t>
            </a:r>
          </a:p>
          <a:p>
            <a:pPr>
              <a:lnSpc>
                <a:spcPct val="110000"/>
              </a:lnSpc>
            </a:pPr>
            <a:endParaRPr lang="en-US" sz="1900" dirty="0"/>
          </a:p>
        </p:txBody>
      </p:sp>
      <p:sp>
        <p:nvSpPr>
          <p:cNvPr id="14" name="Round Diagonal Corner Rectangle 8">
            <a:extLst>
              <a:ext uri="{FF2B5EF4-FFF2-40B4-BE49-F238E27FC236}">
                <a16:creationId xmlns:a16="http://schemas.microsoft.com/office/drawing/2014/main" id="{B7C9601D-3E7E-42E7-A75E-D238CBFEA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7" y="618518"/>
            <a:ext cx="3425200" cy="5172683"/>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44AB7E8-735E-EE42-BA9D-FE43883D8A9A}"/>
              </a:ext>
            </a:extLst>
          </p:cNvPr>
          <p:cNvPicPr>
            <a:picLocks noChangeAspect="1"/>
          </p:cNvPicPr>
          <p:nvPr/>
        </p:nvPicPr>
        <p:blipFill>
          <a:blip r:embed="rId3">
            <a:extLst>
              <a:ext uri="{28A0092B-C50C-407E-A947-70E740481C1C}">
                <a14:useLocalDpi xmlns:a14="http://schemas.microsoft.com/office/drawing/2010/main" val="0"/>
              </a:ext>
            </a:extLst>
          </a:blip>
          <a:srcRect t="13919" b="13919"/>
          <a:stretch/>
        </p:blipFill>
        <p:spPr>
          <a:xfrm>
            <a:off x="7941728" y="934655"/>
            <a:ext cx="2788920" cy="1509386"/>
          </a:xfrm>
          <a:prstGeom prst="rect">
            <a:avLst/>
          </a:prstGeom>
        </p:spPr>
      </p:pic>
      <p:pic>
        <p:nvPicPr>
          <p:cNvPr id="5" name="Picture 4" descr="A person wearing a mask&#10;&#10;Description automatically generated with low confidence">
            <a:extLst>
              <a:ext uri="{FF2B5EF4-FFF2-40B4-BE49-F238E27FC236}">
                <a16:creationId xmlns:a16="http://schemas.microsoft.com/office/drawing/2014/main" id="{026843CB-2973-6C45-BD27-925D81F9053E}"/>
              </a:ext>
            </a:extLst>
          </p:cNvPr>
          <p:cNvPicPr>
            <a:picLocks noChangeAspect="1"/>
          </p:cNvPicPr>
          <p:nvPr/>
        </p:nvPicPr>
        <p:blipFill rotWithShape="1">
          <a:blip r:embed="rId4">
            <a:extLst>
              <a:ext uri="{28A0092B-C50C-407E-A947-70E740481C1C}">
                <a14:useLocalDpi xmlns:a14="http://schemas.microsoft.com/office/drawing/2010/main" val="0"/>
              </a:ext>
            </a:extLst>
          </a:blip>
          <a:srcRect t="5086" r="-4" b="22750"/>
          <a:stretch/>
        </p:blipFill>
        <p:spPr>
          <a:xfrm>
            <a:off x="7941728" y="2449637"/>
            <a:ext cx="2788920" cy="1509386"/>
          </a:xfrm>
          <a:prstGeom prst="rect">
            <a:avLst/>
          </a:prstGeom>
        </p:spPr>
      </p:pic>
      <p:cxnSp>
        <p:nvCxnSpPr>
          <p:cNvPr id="16" name="Straight Connector 15">
            <a:extLst>
              <a:ext uri="{FF2B5EF4-FFF2-40B4-BE49-F238E27FC236}">
                <a16:creationId xmlns:a16="http://schemas.microsoft.com/office/drawing/2014/main" id="{098FA530-DA73-4EFF-BF80-ACDBED71FA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15277" y="2449636"/>
            <a:ext cx="283464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person, indoor, spectacles&#10;&#10;Description automatically generated">
            <a:extLst>
              <a:ext uri="{FF2B5EF4-FFF2-40B4-BE49-F238E27FC236}">
                <a16:creationId xmlns:a16="http://schemas.microsoft.com/office/drawing/2014/main" id="{2776B6A6-3F90-F34B-84E6-9692E247D812}"/>
              </a:ext>
            </a:extLst>
          </p:cNvPr>
          <p:cNvPicPr>
            <a:picLocks noChangeAspect="1"/>
          </p:cNvPicPr>
          <p:nvPr/>
        </p:nvPicPr>
        <p:blipFill rotWithShape="1">
          <a:blip r:embed="rId5">
            <a:extLst>
              <a:ext uri="{28A0092B-C50C-407E-A947-70E740481C1C}">
                <a14:useLocalDpi xmlns:a14="http://schemas.microsoft.com/office/drawing/2010/main" val="0"/>
              </a:ext>
            </a:extLst>
          </a:blip>
          <a:srcRect t="6753" r="-4" b="21083"/>
          <a:stretch/>
        </p:blipFill>
        <p:spPr>
          <a:xfrm>
            <a:off x="7941728" y="3959023"/>
            <a:ext cx="2788920" cy="1509386"/>
          </a:xfrm>
          <a:prstGeom prst="rect">
            <a:avLst/>
          </a:prstGeom>
        </p:spPr>
      </p:pic>
      <p:cxnSp>
        <p:nvCxnSpPr>
          <p:cNvPr id="18" name="Straight Connector 17">
            <a:extLst>
              <a:ext uri="{FF2B5EF4-FFF2-40B4-BE49-F238E27FC236}">
                <a16:creationId xmlns:a16="http://schemas.microsoft.com/office/drawing/2014/main" id="{73A74A42-9BED-4E08-A011-A003322747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15277" y="3959022"/>
            <a:ext cx="283464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9839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22A03-91FE-4707-BE57-9C3605F67E22}"/>
              </a:ext>
            </a:extLst>
          </p:cNvPr>
          <p:cNvSpPr>
            <a:spLocks noGrp="1"/>
          </p:cNvSpPr>
          <p:nvPr>
            <p:ph type="title"/>
          </p:nvPr>
        </p:nvSpPr>
        <p:spPr>
          <a:xfrm>
            <a:off x="1141413" y="196486"/>
            <a:ext cx="9905998" cy="1478570"/>
          </a:xfrm>
        </p:spPr>
        <p:txBody>
          <a:bodyPr>
            <a:normAutofit fontScale="90000"/>
          </a:bodyPr>
          <a:lstStyle/>
          <a:p>
            <a:pPr algn="ctr"/>
            <a:r>
              <a:rPr lang="en-US" sz="11500" dirty="0"/>
              <a:t>DEMO</a:t>
            </a:r>
            <a:r>
              <a:rPr lang="en-US" sz="8000" dirty="0"/>
              <a:t> </a:t>
            </a:r>
          </a:p>
        </p:txBody>
      </p:sp>
      <p:pic>
        <p:nvPicPr>
          <p:cNvPr id="5" name="Content Placeholder 4" descr="A person wearing sunglasses&#10;&#10;Description automatically generated with low confidence">
            <a:extLst>
              <a:ext uri="{FF2B5EF4-FFF2-40B4-BE49-F238E27FC236}">
                <a16:creationId xmlns:a16="http://schemas.microsoft.com/office/drawing/2014/main" id="{A8F6D7E8-4E5D-EE42-AEC1-BE5984C379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84" y="1596683"/>
            <a:ext cx="6250476" cy="5011903"/>
          </a:xfrm>
        </p:spPr>
      </p:pic>
      <p:pic>
        <p:nvPicPr>
          <p:cNvPr id="7" name="Picture 6" descr="Graphical user interface, application&#10;&#10;Description automatically generated">
            <a:extLst>
              <a:ext uri="{FF2B5EF4-FFF2-40B4-BE49-F238E27FC236}">
                <a16:creationId xmlns:a16="http://schemas.microsoft.com/office/drawing/2014/main" id="{E9DCD98C-AD0C-D14A-8E5F-12FACD641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0392" y="1596683"/>
            <a:ext cx="6254496" cy="5074920"/>
          </a:xfrm>
          <a:prstGeom prst="rect">
            <a:avLst/>
          </a:prstGeom>
        </p:spPr>
      </p:pic>
    </p:spTree>
    <p:extLst>
      <p:ext uri="{BB962C8B-B14F-4D97-AF65-F5344CB8AC3E}">
        <p14:creationId xmlns:p14="http://schemas.microsoft.com/office/powerpoint/2010/main" val="20142078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198</TotalTime>
  <Words>393</Words>
  <Application>Microsoft Macintosh PowerPoint</Application>
  <PresentationFormat>Widescreen</PresentationFormat>
  <Paragraphs>27</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Segoe Script</vt:lpstr>
      <vt:lpstr>Tw Cen MT</vt:lpstr>
      <vt:lpstr>Circuit</vt:lpstr>
      <vt:lpstr>May I Have Your Attention,  Please? </vt:lpstr>
      <vt:lpstr>PowerPoint Presentation</vt:lpstr>
      <vt:lpstr>Number of People Paying Attention at an Instance of Time </vt:lpstr>
      <vt:lpstr>Average eyes</vt:lpstr>
      <vt:lpstr>Time It Takes To  Regain Focus</vt:lpstr>
      <vt:lpstr>The Model and Application</vt:lpstr>
      <vt:lpstr>DEMO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Meghan</dc:creator>
  <cp:lastModifiedBy>Josh Seligman</cp:lastModifiedBy>
  <cp:revision>15</cp:revision>
  <dcterms:created xsi:type="dcterms:W3CDTF">2021-04-25T03:03:50Z</dcterms:created>
  <dcterms:modified xsi:type="dcterms:W3CDTF">2021-04-25T16:02:55Z</dcterms:modified>
</cp:coreProperties>
</file>